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0" r:id="rId6"/>
    <p:sldId id="262" r:id="rId7"/>
    <p:sldId id="259" r:id="rId8"/>
    <p:sldId id="261" r:id="rId9"/>
    <p:sldId id="257" r:id="rId10"/>
    <p:sldId id="263" r:id="rId11"/>
    <p:sldId id="267" r:id="rId12"/>
    <p:sldId id="264" r:id="rId13"/>
    <p:sldId id="265" r:id="rId14"/>
    <p:sldId id="266"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A5C0C7-7538-4014-B923-5E12D1783F88}" type="datetimeFigureOut">
              <a:rPr lang="en-AU" smtClean="0"/>
              <a:t>2/02/2024</a:t>
            </a:fld>
            <a:endParaRPr lang="en-AU"/>
          </a:p>
        </p:txBody>
      </p:sp>
      <p:sp>
        <p:nvSpPr>
          <p:cNvPr id="5" name="Footer Placeholder 4"/>
          <p:cNvSpPr>
            <a:spLocks noGrp="1"/>
          </p:cNvSpPr>
          <p:nvPr>
            <p:ph type="ftr" sz="quarter" idx="11"/>
          </p:nvPr>
        </p:nvSpPr>
        <p:spPr>
          <a:xfrm>
            <a:off x="5332412" y="5883275"/>
            <a:ext cx="4324044" cy="365125"/>
          </a:xfrm>
        </p:spPr>
        <p:txBody>
          <a:bodyPr/>
          <a:lstStyle/>
          <a:p>
            <a:endParaRPr lang="en-AU"/>
          </a:p>
        </p:txBody>
      </p:sp>
      <p:sp>
        <p:nvSpPr>
          <p:cNvPr id="6" name="Slide Number Placeholder 5"/>
          <p:cNvSpPr>
            <a:spLocks noGrp="1"/>
          </p:cNvSpPr>
          <p:nvPr>
            <p:ph type="sldNum" sz="quarter" idx="12"/>
          </p:nvPr>
        </p:nvSpPr>
        <p:spPr/>
        <p:txBody>
          <a:bodyPr/>
          <a:lstStyle/>
          <a:p>
            <a:fld id="{A58020FA-9F05-4B6A-A74C-9449043D6CC2}" type="slidenum">
              <a:rPr lang="en-AU" smtClean="0"/>
              <a:t>‹#›</a:t>
            </a:fld>
            <a:endParaRPr lang="en-AU"/>
          </a:p>
        </p:txBody>
      </p:sp>
    </p:spTree>
    <p:extLst>
      <p:ext uri="{BB962C8B-B14F-4D97-AF65-F5344CB8AC3E}">
        <p14:creationId xmlns:p14="http://schemas.microsoft.com/office/powerpoint/2010/main" val="44499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6A5C0C7-7538-4014-B923-5E12D1783F88}" type="datetimeFigureOut">
              <a:rPr lang="en-AU" smtClean="0"/>
              <a:t>2/02/2024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58020FA-9F05-4B6A-A74C-9449043D6CC2}" type="slidenum">
              <a:rPr lang="en-AU" smtClean="0"/>
              <a:t>‹#›</a:t>
            </a:fld>
            <a:endParaRPr lang="en-AU"/>
          </a:p>
        </p:txBody>
      </p:sp>
    </p:spTree>
    <p:extLst>
      <p:ext uri="{BB962C8B-B14F-4D97-AF65-F5344CB8AC3E}">
        <p14:creationId xmlns:p14="http://schemas.microsoft.com/office/powerpoint/2010/main" val="4107273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A5C0C7-7538-4014-B923-5E12D1783F88}" type="datetimeFigureOut">
              <a:rPr lang="en-AU" smtClean="0"/>
              <a:t>2/02/2024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8020FA-9F05-4B6A-A74C-9449043D6CC2}" type="slidenum">
              <a:rPr lang="en-AU" smtClean="0"/>
              <a:t>‹#›</a:t>
            </a:fld>
            <a:endParaRPr lang="en-AU"/>
          </a:p>
        </p:txBody>
      </p:sp>
    </p:spTree>
    <p:extLst>
      <p:ext uri="{BB962C8B-B14F-4D97-AF65-F5344CB8AC3E}">
        <p14:creationId xmlns:p14="http://schemas.microsoft.com/office/powerpoint/2010/main" val="666932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A5C0C7-7538-4014-B923-5E12D1783F88}" type="datetimeFigureOut">
              <a:rPr lang="en-AU" smtClean="0"/>
              <a:t>2/02/2024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8020FA-9F05-4B6A-A74C-9449043D6CC2}" type="slidenum">
              <a:rPr lang="en-AU" smtClean="0"/>
              <a:t>‹#›</a:t>
            </a:fld>
            <a:endParaRPr lang="en-AU"/>
          </a:p>
        </p:txBody>
      </p:sp>
    </p:spTree>
    <p:extLst>
      <p:ext uri="{BB962C8B-B14F-4D97-AF65-F5344CB8AC3E}">
        <p14:creationId xmlns:p14="http://schemas.microsoft.com/office/powerpoint/2010/main" val="2525690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A5C0C7-7538-4014-B923-5E12D1783F88}" type="datetimeFigureOut">
              <a:rPr lang="en-AU" smtClean="0"/>
              <a:t>2/02/2024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8020FA-9F05-4B6A-A74C-9449043D6CC2}" type="slidenum">
              <a:rPr lang="en-AU" smtClean="0"/>
              <a:t>‹#›</a:t>
            </a:fld>
            <a:endParaRPr lang="en-AU"/>
          </a:p>
        </p:txBody>
      </p:sp>
    </p:spTree>
    <p:extLst>
      <p:ext uri="{BB962C8B-B14F-4D97-AF65-F5344CB8AC3E}">
        <p14:creationId xmlns:p14="http://schemas.microsoft.com/office/powerpoint/2010/main" val="21103307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A5C0C7-7538-4014-B923-5E12D1783F88}" type="datetimeFigureOut">
              <a:rPr lang="en-AU" smtClean="0"/>
              <a:t>2/02/2024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8020FA-9F05-4B6A-A74C-9449043D6CC2}" type="slidenum">
              <a:rPr lang="en-AU" smtClean="0"/>
              <a:t>‹#›</a:t>
            </a:fld>
            <a:endParaRPr lang="en-AU"/>
          </a:p>
        </p:txBody>
      </p:sp>
    </p:spTree>
    <p:extLst>
      <p:ext uri="{BB962C8B-B14F-4D97-AF65-F5344CB8AC3E}">
        <p14:creationId xmlns:p14="http://schemas.microsoft.com/office/powerpoint/2010/main" val="12099363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A5C0C7-7538-4014-B923-5E12D1783F88}" type="datetimeFigureOut">
              <a:rPr lang="en-AU" smtClean="0"/>
              <a:t>2/02/2024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8020FA-9F05-4B6A-A74C-9449043D6CC2}" type="slidenum">
              <a:rPr lang="en-AU" smtClean="0"/>
              <a:t>‹#›</a:t>
            </a:fld>
            <a:endParaRPr lang="en-AU"/>
          </a:p>
        </p:txBody>
      </p:sp>
    </p:spTree>
    <p:extLst>
      <p:ext uri="{BB962C8B-B14F-4D97-AF65-F5344CB8AC3E}">
        <p14:creationId xmlns:p14="http://schemas.microsoft.com/office/powerpoint/2010/main" val="966172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A5C0C7-7538-4014-B923-5E12D1783F88}" type="datetimeFigureOut">
              <a:rPr lang="en-AU" smtClean="0"/>
              <a:t>2/02/2024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8020FA-9F05-4B6A-A74C-9449043D6CC2}" type="slidenum">
              <a:rPr lang="en-AU" smtClean="0"/>
              <a:t>‹#›</a:t>
            </a:fld>
            <a:endParaRPr lang="en-AU"/>
          </a:p>
        </p:txBody>
      </p:sp>
    </p:spTree>
    <p:extLst>
      <p:ext uri="{BB962C8B-B14F-4D97-AF65-F5344CB8AC3E}">
        <p14:creationId xmlns:p14="http://schemas.microsoft.com/office/powerpoint/2010/main" val="26758757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A5C0C7-7538-4014-B923-5E12D1783F88}" type="datetimeFigureOut">
              <a:rPr lang="en-AU" smtClean="0"/>
              <a:t>2/02/2024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8020FA-9F05-4B6A-A74C-9449043D6CC2}" type="slidenum">
              <a:rPr lang="en-AU" smtClean="0"/>
              <a:t>‹#›</a:t>
            </a:fld>
            <a:endParaRPr lang="en-AU"/>
          </a:p>
        </p:txBody>
      </p:sp>
    </p:spTree>
    <p:extLst>
      <p:ext uri="{BB962C8B-B14F-4D97-AF65-F5344CB8AC3E}">
        <p14:creationId xmlns:p14="http://schemas.microsoft.com/office/powerpoint/2010/main" val="1965214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A5C0C7-7538-4014-B923-5E12D1783F88}" type="datetimeFigureOut">
              <a:rPr lang="en-AU" smtClean="0"/>
              <a:t>2/02/2024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10951856" y="5867131"/>
            <a:ext cx="551167" cy="365125"/>
          </a:xfrm>
        </p:spPr>
        <p:txBody>
          <a:bodyPr/>
          <a:lstStyle/>
          <a:p>
            <a:fld id="{A58020FA-9F05-4B6A-A74C-9449043D6CC2}" type="slidenum">
              <a:rPr lang="en-AU" smtClean="0"/>
              <a:t>‹#›</a:t>
            </a:fld>
            <a:endParaRPr lang="en-AU"/>
          </a:p>
        </p:txBody>
      </p:sp>
    </p:spTree>
    <p:extLst>
      <p:ext uri="{BB962C8B-B14F-4D97-AF65-F5344CB8AC3E}">
        <p14:creationId xmlns:p14="http://schemas.microsoft.com/office/powerpoint/2010/main" val="39398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A5C0C7-7538-4014-B923-5E12D1783F88}" type="datetimeFigureOut">
              <a:rPr lang="en-AU" smtClean="0"/>
              <a:t>2/02/2024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8020FA-9F05-4B6A-A74C-9449043D6CC2}" type="slidenum">
              <a:rPr lang="en-AU" smtClean="0"/>
              <a:t>‹#›</a:t>
            </a:fld>
            <a:endParaRPr lang="en-AU"/>
          </a:p>
        </p:txBody>
      </p:sp>
    </p:spTree>
    <p:extLst>
      <p:ext uri="{BB962C8B-B14F-4D97-AF65-F5344CB8AC3E}">
        <p14:creationId xmlns:p14="http://schemas.microsoft.com/office/powerpoint/2010/main" val="2517292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A5C0C7-7538-4014-B923-5E12D1783F88}" type="datetimeFigureOut">
              <a:rPr lang="en-AU" smtClean="0"/>
              <a:t>2/02/2024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58020FA-9F05-4B6A-A74C-9449043D6CC2}" type="slidenum">
              <a:rPr lang="en-AU" smtClean="0"/>
              <a:t>‹#›</a:t>
            </a:fld>
            <a:endParaRPr lang="en-AU"/>
          </a:p>
        </p:txBody>
      </p:sp>
    </p:spTree>
    <p:extLst>
      <p:ext uri="{BB962C8B-B14F-4D97-AF65-F5344CB8AC3E}">
        <p14:creationId xmlns:p14="http://schemas.microsoft.com/office/powerpoint/2010/main" val="219962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A5C0C7-7538-4014-B923-5E12D1783F88}" type="datetimeFigureOut">
              <a:rPr lang="en-AU" smtClean="0"/>
              <a:t>2/02/2024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58020FA-9F05-4B6A-A74C-9449043D6CC2}" type="slidenum">
              <a:rPr lang="en-AU" smtClean="0"/>
              <a:t>‹#›</a:t>
            </a:fld>
            <a:endParaRPr lang="en-AU"/>
          </a:p>
        </p:txBody>
      </p:sp>
    </p:spTree>
    <p:extLst>
      <p:ext uri="{BB962C8B-B14F-4D97-AF65-F5344CB8AC3E}">
        <p14:creationId xmlns:p14="http://schemas.microsoft.com/office/powerpoint/2010/main" val="1369456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A5C0C7-7538-4014-B923-5E12D1783F88}" type="datetimeFigureOut">
              <a:rPr lang="en-AU" smtClean="0"/>
              <a:t>2/02/2024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58020FA-9F05-4B6A-A74C-9449043D6CC2}" type="slidenum">
              <a:rPr lang="en-AU" smtClean="0"/>
              <a:t>‹#›</a:t>
            </a:fld>
            <a:endParaRPr lang="en-AU"/>
          </a:p>
        </p:txBody>
      </p:sp>
    </p:spTree>
    <p:extLst>
      <p:ext uri="{BB962C8B-B14F-4D97-AF65-F5344CB8AC3E}">
        <p14:creationId xmlns:p14="http://schemas.microsoft.com/office/powerpoint/2010/main" val="592143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5C0C7-7538-4014-B923-5E12D1783F88}" type="datetimeFigureOut">
              <a:rPr lang="en-AU" smtClean="0"/>
              <a:t>2/02/2024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58020FA-9F05-4B6A-A74C-9449043D6CC2}" type="slidenum">
              <a:rPr lang="en-AU" smtClean="0"/>
              <a:t>‹#›</a:t>
            </a:fld>
            <a:endParaRPr lang="en-AU"/>
          </a:p>
        </p:txBody>
      </p:sp>
    </p:spTree>
    <p:extLst>
      <p:ext uri="{BB962C8B-B14F-4D97-AF65-F5344CB8AC3E}">
        <p14:creationId xmlns:p14="http://schemas.microsoft.com/office/powerpoint/2010/main" val="3762906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6A5C0C7-7538-4014-B923-5E12D1783F88}" type="datetimeFigureOut">
              <a:rPr lang="en-AU" smtClean="0"/>
              <a:t>2/02/2024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58020FA-9F05-4B6A-A74C-9449043D6CC2}" type="slidenum">
              <a:rPr lang="en-AU" smtClean="0"/>
              <a:t>‹#›</a:t>
            </a:fld>
            <a:endParaRPr lang="en-AU"/>
          </a:p>
        </p:txBody>
      </p:sp>
    </p:spTree>
    <p:extLst>
      <p:ext uri="{BB962C8B-B14F-4D97-AF65-F5344CB8AC3E}">
        <p14:creationId xmlns:p14="http://schemas.microsoft.com/office/powerpoint/2010/main" val="4002396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6A5C0C7-7538-4014-B923-5E12D1783F88}" type="datetimeFigureOut">
              <a:rPr lang="en-AU" smtClean="0"/>
              <a:t>2/02/2024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58020FA-9F05-4B6A-A74C-9449043D6CC2}" type="slidenum">
              <a:rPr lang="en-AU" smtClean="0"/>
              <a:t>‹#›</a:t>
            </a:fld>
            <a:endParaRPr lang="en-AU"/>
          </a:p>
        </p:txBody>
      </p:sp>
    </p:spTree>
    <p:extLst>
      <p:ext uri="{BB962C8B-B14F-4D97-AF65-F5344CB8AC3E}">
        <p14:creationId xmlns:p14="http://schemas.microsoft.com/office/powerpoint/2010/main" val="3367917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6A5C0C7-7538-4014-B923-5E12D1783F88}" type="datetimeFigureOut">
              <a:rPr lang="en-AU" smtClean="0"/>
              <a:t>2/02/2024</a:t>
            </a:fld>
            <a:endParaRPr lang="en-A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A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58020FA-9F05-4B6A-A74C-9449043D6CC2}" type="slidenum">
              <a:rPr lang="en-AU" smtClean="0"/>
              <a:t>‹#›</a:t>
            </a:fld>
            <a:endParaRPr lang="en-AU"/>
          </a:p>
        </p:txBody>
      </p:sp>
    </p:spTree>
    <p:extLst>
      <p:ext uri="{BB962C8B-B14F-4D97-AF65-F5344CB8AC3E}">
        <p14:creationId xmlns:p14="http://schemas.microsoft.com/office/powerpoint/2010/main" val="25248220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laura.parkin@education.vic.gov.au" TargetMode="External"/><Relationship Id="rId2" Type="http://schemas.openxmlformats.org/officeDocument/2006/relationships/hyperlink" Target="mailto:Lauren.Miller@education.vic.gov.a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laura.parkin@education.vic.gov.au" TargetMode="External"/><Relationship Id="rId2" Type="http://schemas.openxmlformats.org/officeDocument/2006/relationships/hyperlink" Target="mailto:Lauren.Miller@education.vic.gov.a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a:t>Bass Coast College SEAL Program – Application information 2024</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0861" y="4196861"/>
            <a:ext cx="2661139" cy="2661139"/>
          </a:xfrm>
          <a:prstGeom prst="rect">
            <a:avLst/>
          </a:prstGeom>
        </p:spPr>
      </p:pic>
    </p:spTree>
    <p:extLst>
      <p:ext uri="{BB962C8B-B14F-4D97-AF65-F5344CB8AC3E}">
        <p14:creationId xmlns:p14="http://schemas.microsoft.com/office/powerpoint/2010/main" val="1728405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Step four – The interview process</a:t>
            </a:r>
          </a:p>
        </p:txBody>
      </p:sp>
      <p:sp>
        <p:nvSpPr>
          <p:cNvPr id="3" name="Content Placeholder 2"/>
          <p:cNvSpPr>
            <a:spLocks noGrp="1"/>
          </p:cNvSpPr>
          <p:nvPr>
            <p:ph idx="1"/>
          </p:nvPr>
        </p:nvSpPr>
        <p:spPr>
          <a:xfrm>
            <a:off x="1484310" y="2666999"/>
            <a:ext cx="10018713" cy="3581401"/>
          </a:xfrm>
        </p:spPr>
        <p:txBody>
          <a:bodyPr>
            <a:normAutofit/>
          </a:bodyPr>
          <a:lstStyle/>
          <a:p>
            <a:r>
              <a:rPr lang="en-AU" dirty="0"/>
              <a:t>After the testing is complete and the results are returned to us, we will notify both primary school teachers and parents via email the test results and whether the student will be invited to move on to the interview process.</a:t>
            </a:r>
          </a:p>
          <a:p>
            <a:r>
              <a:rPr lang="en-AU" dirty="0"/>
              <a:t>If the testing suggests suitability for the program, another email will be sent out advising the interview date. The interview will be held at your child’s primary school.</a:t>
            </a:r>
          </a:p>
          <a:p>
            <a:pPr marL="0" indent="0">
              <a:buNone/>
            </a:pPr>
            <a:endParaRPr lang="en-AU" dirty="0"/>
          </a:p>
          <a:p>
            <a:endParaRPr lang="en-AU" dirty="0"/>
          </a:p>
          <a:p>
            <a:endParaRPr lang="en-AU" dirty="0"/>
          </a:p>
        </p:txBody>
      </p:sp>
    </p:spTree>
    <p:extLst>
      <p:ext uri="{BB962C8B-B14F-4D97-AF65-F5344CB8AC3E}">
        <p14:creationId xmlns:p14="http://schemas.microsoft.com/office/powerpoint/2010/main" val="3460545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Step five – Applicants are notified and the class is formed</a:t>
            </a:r>
          </a:p>
        </p:txBody>
      </p:sp>
      <p:sp>
        <p:nvSpPr>
          <p:cNvPr id="3" name="Content Placeholder 2"/>
          <p:cNvSpPr>
            <a:spLocks noGrp="1"/>
          </p:cNvSpPr>
          <p:nvPr>
            <p:ph idx="1"/>
          </p:nvPr>
        </p:nvSpPr>
        <p:spPr>
          <a:xfrm>
            <a:off x="1484310" y="2666999"/>
            <a:ext cx="10207681" cy="3723527"/>
          </a:xfrm>
        </p:spPr>
        <p:txBody>
          <a:bodyPr>
            <a:normAutofit/>
          </a:bodyPr>
          <a:lstStyle/>
          <a:p>
            <a:r>
              <a:rPr lang="en-AU" dirty="0"/>
              <a:t>After the interviews are completed, a panel of SEAL teachers from BCC is formed and they will hold a meeting to decide on the students who will be selected for the classes for 2025</a:t>
            </a:r>
          </a:p>
          <a:p>
            <a:r>
              <a:rPr lang="en-AU" dirty="0"/>
              <a:t>After this decision is made, an email will be sent out to all applicants who applied letting them know whether they have been successful or not. Primary school teachers will also be notified at this point too. </a:t>
            </a:r>
          </a:p>
          <a:p>
            <a:r>
              <a:rPr lang="en-AU" dirty="0"/>
              <a:t>For all successful candidates, an information afternoon tea/celebration session for parents will be run around the time of orientation day (in early December).</a:t>
            </a:r>
          </a:p>
        </p:txBody>
      </p:sp>
    </p:spTree>
    <p:extLst>
      <p:ext uri="{BB962C8B-B14F-4D97-AF65-F5344CB8AC3E}">
        <p14:creationId xmlns:p14="http://schemas.microsoft.com/office/powerpoint/2010/main" val="1078276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Any further questions?</a:t>
            </a:r>
          </a:p>
        </p:txBody>
      </p:sp>
      <p:sp>
        <p:nvSpPr>
          <p:cNvPr id="3" name="Content Placeholder 2"/>
          <p:cNvSpPr>
            <a:spLocks noGrp="1"/>
          </p:cNvSpPr>
          <p:nvPr>
            <p:ph idx="1"/>
          </p:nvPr>
        </p:nvSpPr>
        <p:spPr/>
        <p:txBody>
          <a:bodyPr>
            <a:normAutofit/>
          </a:bodyPr>
          <a:lstStyle/>
          <a:p>
            <a:r>
              <a:rPr lang="en-AU" dirty="0"/>
              <a:t>Hopefully by this stage you have a good understanding of the process for SEAL application and also are able to make an informed decision on whether to apply</a:t>
            </a:r>
          </a:p>
          <a:p>
            <a:r>
              <a:rPr lang="en-AU" dirty="0"/>
              <a:t>Remember that we are here to support you all through the application process, so please don’t hesitate to get in touch by email at </a:t>
            </a:r>
            <a:r>
              <a:rPr lang="en-AU" dirty="0">
                <a:hlinkClick r:id="rId2"/>
              </a:rPr>
              <a:t>Lauren.Miller@education.vic.gov.au</a:t>
            </a:r>
            <a:r>
              <a:rPr lang="en-AU" dirty="0"/>
              <a:t> (Dudley)</a:t>
            </a:r>
          </a:p>
          <a:p>
            <a:r>
              <a:rPr lang="en-AU" dirty="0"/>
              <a:t>Or </a:t>
            </a:r>
            <a:r>
              <a:rPr lang="en-AU" dirty="0">
                <a:hlinkClick r:id="rId3"/>
              </a:rPr>
              <a:t>laura.parkin@education.vic.gov</a:t>
            </a:r>
            <a:r>
              <a:rPr lang="en-AU">
                <a:hlinkClick r:id="rId3"/>
              </a:rPr>
              <a:t>.au</a:t>
            </a:r>
            <a:r>
              <a:rPr lang="en-AU"/>
              <a:t> (San Remo)</a:t>
            </a:r>
            <a:endParaRPr lang="en-AU" dirty="0"/>
          </a:p>
          <a:p>
            <a:endParaRPr lang="en-AU" dirty="0"/>
          </a:p>
          <a:p>
            <a:endParaRPr lang="en-AU" dirty="0"/>
          </a:p>
        </p:txBody>
      </p:sp>
    </p:spTree>
    <p:extLst>
      <p:ext uri="{BB962C8B-B14F-4D97-AF65-F5344CB8AC3E}">
        <p14:creationId xmlns:p14="http://schemas.microsoft.com/office/powerpoint/2010/main" val="1913567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Welcome!</a:t>
            </a:r>
          </a:p>
        </p:txBody>
      </p:sp>
      <p:sp>
        <p:nvSpPr>
          <p:cNvPr id="3" name="Content Placeholder 2"/>
          <p:cNvSpPr>
            <a:spLocks noGrp="1"/>
          </p:cNvSpPr>
          <p:nvPr>
            <p:ph idx="1"/>
          </p:nvPr>
        </p:nvSpPr>
        <p:spPr>
          <a:xfrm>
            <a:off x="1484311" y="2112817"/>
            <a:ext cx="10361325" cy="3941619"/>
          </a:xfrm>
        </p:spPr>
        <p:txBody>
          <a:bodyPr>
            <a:normAutofit fontScale="92500"/>
          </a:bodyPr>
          <a:lstStyle/>
          <a:p>
            <a:pPr marL="0" indent="0">
              <a:buNone/>
            </a:pPr>
            <a:r>
              <a:rPr lang="en-AU" dirty="0"/>
              <a:t>Welcome parents and carers of prospective SEAL students for 2024, </a:t>
            </a:r>
          </a:p>
          <a:p>
            <a:pPr marL="0" indent="0">
              <a:buNone/>
            </a:pPr>
            <a:r>
              <a:rPr lang="en-AU" dirty="0"/>
              <a:t>My name is Lauren Kenny and I am the SEAL coordinator at the Dudley Campus of Bass Coast College for 2024. Laura Parkin is the SEAL Coordinator at the San Remo Campus.</a:t>
            </a:r>
          </a:p>
          <a:p>
            <a:pPr marL="0" indent="0">
              <a:buNone/>
            </a:pPr>
            <a:r>
              <a:rPr lang="en-AU" dirty="0"/>
              <a:t>This presentation will provide all the information that you need to make an informed choice about whether the SEAL program is right for your child and also how the testing and application process works. </a:t>
            </a:r>
          </a:p>
          <a:p>
            <a:pPr marL="0" indent="0">
              <a:buNone/>
            </a:pPr>
            <a:r>
              <a:rPr lang="en-AU" dirty="0"/>
              <a:t>If you have any further questions, please don’t hesitate to contact me by email at </a:t>
            </a:r>
            <a:r>
              <a:rPr lang="en-AU" dirty="0">
                <a:hlinkClick r:id="rId2"/>
              </a:rPr>
              <a:t>Lauren.Miller@education.vic.gov.au</a:t>
            </a:r>
            <a:r>
              <a:rPr lang="en-AU" dirty="0"/>
              <a:t> </a:t>
            </a:r>
          </a:p>
          <a:p>
            <a:pPr marL="0" indent="0">
              <a:buNone/>
            </a:pPr>
            <a:r>
              <a:rPr lang="en-AU" dirty="0"/>
              <a:t>or Laura Parkin </a:t>
            </a:r>
            <a:r>
              <a:rPr lang="en-AU" dirty="0">
                <a:hlinkClick r:id="rId3"/>
              </a:rPr>
              <a:t>laura.parkin@education.vic.gov.au</a:t>
            </a:r>
            <a:endParaRPr lang="en-AU" dirty="0"/>
          </a:p>
          <a:p>
            <a:pPr marL="0" indent="0">
              <a:buNone/>
            </a:pPr>
            <a:endParaRPr lang="en-AU" dirty="0"/>
          </a:p>
          <a:p>
            <a:pPr marL="0" indent="0">
              <a:buNone/>
            </a:pPr>
            <a:endParaRPr lang="en-AU" dirty="0"/>
          </a:p>
        </p:txBody>
      </p:sp>
    </p:spTree>
    <p:extLst>
      <p:ext uri="{BB962C8B-B14F-4D97-AF65-F5344CB8AC3E}">
        <p14:creationId xmlns:p14="http://schemas.microsoft.com/office/powerpoint/2010/main" val="1036111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is SEAL and how does it work?</a:t>
            </a:r>
          </a:p>
        </p:txBody>
      </p:sp>
      <p:sp>
        <p:nvSpPr>
          <p:cNvPr id="3" name="Content Placeholder 2"/>
          <p:cNvSpPr>
            <a:spLocks noGrp="1"/>
          </p:cNvSpPr>
          <p:nvPr>
            <p:ph idx="1"/>
          </p:nvPr>
        </p:nvSpPr>
        <p:spPr/>
        <p:txBody>
          <a:bodyPr>
            <a:normAutofit/>
          </a:bodyPr>
          <a:lstStyle/>
          <a:p>
            <a:r>
              <a:rPr lang="en-AU" dirty="0"/>
              <a:t>The Select Entry Accelerated Learning (SEAL) program is designed to push and accelerate high achieving students with their learning. </a:t>
            </a:r>
          </a:p>
          <a:p>
            <a:r>
              <a:rPr lang="en-AU" dirty="0"/>
              <a:t>Students in the SEAL program are accelerated in two core subject areas (Maths and English) over a period of three years while the student undertakes the Year 7-9 program.</a:t>
            </a:r>
          </a:p>
          <a:p>
            <a:r>
              <a:rPr lang="en-AU" dirty="0"/>
              <a:t>The program is accredited by TAASS (The Academy Of Accredited SEAL Schools) and is audited by external educators every three years</a:t>
            </a:r>
          </a:p>
        </p:txBody>
      </p:sp>
    </p:spTree>
    <p:extLst>
      <p:ext uri="{BB962C8B-B14F-4D97-AF65-F5344CB8AC3E}">
        <p14:creationId xmlns:p14="http://schemas.microsoft.com/office/powerpoint/2010/main" val="3093859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SEAL program – Through the year levels</a:t>
            </a:r>
          </a:p>
        </p:txBody>
      </p:sp>
      <p:sp>
        <p:nvSpPr>
          <p:cNvPr id="3" name="Content Placeholder 2"/>
          <p:cNvSpPr>
            <a:spLocks noGrp="1"/>
          </p:cNvSpPr>
          <p:nvPr>
            <p:ph idx="1"/>
          </p:nvPr>
        </p:nvSpPr>
        <p:spPr/>
        <p:txBody>
          <a:bodyPr/>
          <a:lstStyle/>
          <a:p>
            <a:r>
              <a:rPr lang="en-AU" dirty="0"/>
              <a:t>At Years 7 and 8, SEAL students remain in their home group for both core subjects and electives</a:t>
            </a:r>
          </a:p>
          <a:p>
            <a:r>
              <a:rPr lang="en-AU" dirty="0"/>
              <a:t>At Year 9, SEAL students remain in their home groups for their core subjects but are mixed with other students for their elective classes</a:t>
            </a:r>
          </a:p>
          <a:p>
            <a:r>
              <a:rPr lang="en-AU" dirty="0"/>
              <a:t>At Year 10, students are offered a range of opportunities including the chance at doing Year 11 subjects as a part of their program</a:t>
            </a:r>
          </a:p>
        </p:txBody>
      </p:sp>
    </p:spTree>
    <p:extLst>
      <p:ext uri="{BB962C8B-B14F-4D97-AF65-F5344CB8AC3E}">
        <p14:creationId xmlns:p14="http://schemas.microsoft.com/office/powerpoint/2010/main" val="3918894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Is the SEAL program right for my child?</a:t>
            </a:r>
          </a:p>
        </p:txBody>
      </p:sp>
      <p:sp>
        <p:nvSpPr>
          <p:cNvPr id="3" name="Content Placeholder 2"/>
          <p:cNvSpPr>
            <a:spLocks noGrp="1"/>
          </p:cNvSpPr>
          <p:nvPr>
            <p:ph idx="1"/>
          </p:nvPr>
        </p:nvSpPr>
        <p:spPr>
          <a:xfrm>
            <a:off x="1484310" y="2666999"/>
            <a:ext cx="10018713" cy="3761510"/>
          </a:xfrm>
        </p:spPr>
        <p:txBody>
          <a:bodyPr>
            <a:normAutofit/>
          </a:bodyPr>
          <a:lstStyle/>
          <a:p>
            <a:r>
              <a:rPr lang="en-AU" dirty="0"/>
              <a:t>It is important to recognise that the SEAL program is not for all students. The program accelerates and pushes students across very different curriculum areas. </a:t>
            </a:r>
          </a:p>
          <a:p>
            <a:r>
              <a:rPr lang="en-AU" dirty="0"/>
              <a:t>We are looking for students who are achieving above the standard </a:t>
            </a:r>
            <a:r>
              <a:rPr lang="en-AU" dirty="0" err="1"/>
              <a:t>ain</a:t>
            </a:r>
            <a:r>
              <a:rPr lang="en-AU" dirty="0"/>
              <a:t> both Maths and English.</a:t>
            </a:r>
          </a:p>
          <a:p>
            <a:r>
              <a:rPr lang="en-AU" dirty="0"/>
              <a:t>Also, even if your child tries out for the program and does not get in, it can be of benefit because the testing data is used in planning of programs for Year Seven students. </a:t>
            </a:r>
          </a:p>
          <a:p>
            <a:endParaRPr lang="en-AU" dirty="0"/>
          </a:p>
        </p:txBody>
      </p:sp>
    </p:spTree>
    <p:extLst>
      <p:ext uri="{BB962C8B-B14F-4D97-AF65-F5344CB8AC3E}">
        <p14:creationId xmlns:p14="http://schemas.microsoft.com/office/powerpoint/2010/main" val="1761111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0"/>
            <a:ext cx="10018713" cy="1752599"/>
          </a:xfrm>
        </p:spPr>
        <p:txBody>
          <a:bodyPr/>
          <a:lstStyle/>
          <a:p>
            <a:r>
              <a:rPr lang="en-AU" dirty="0"/>
              <a:t>The application process and timeline for 2024</a:t>
            </a:r>
          </a:p>
        </p:txBody>
      </p:sp>
      <p:sp>
        <p:nvSpPr>
          <p:cNvPr id="3" name="Content Placeholder 2"/>
          <p:cNvSpPr>
            <a:spLocks noGrp="1"/>
          </p:cNvSpPr>
          <p:nvPr>
            <p:ph idx="1"/>
          </p:nvPr>
        </p:nvSpPr>
        <p:spPr>
          <a:xfrm>
            <a:off x="1484310" y="1385455"/>
            <a:ext cx="10018713" cy="5237017"/>
          </a:xfrm>
        </p:spPr>
        <p:txBody>
          <a:bodyPr/>
          <a:lstStyle/>
          <a:p>
            <a:r>
              <a:rPr lang="en-AU" dirty="0"/>
              <a:t>Step one – Filling in and submitting the application form for the student by 28</a:t>
            </a:r>
            <a:r>
              <a:rPr lang="en-AU" baseline="30000" dirty="0"/>
              <a:t>rd</a:t>
            </a:r>
            <a:r>
              <a:rPr lang="en-AU" dirty="0"/>
              <a:t> June, 2024 (end of Term 2)</a:t>
            </a:r>
          </a:p>
          <a:p>
            <a:r>
              <a:rPr lang="en-AU" dirty="0"/>
              <a:t>Step two – The student undertakes the SEAL test (week 5 beginning 12</a:t>
            </a:r>
            <a:r>
              <a:rPr lang="en-AU" baseline="30000" dirty="0"/>
              <a:t>th</a:t>
            </a:r>
            <a:r>
              <a:rPr lang="en-AU" dirty="0"/>
              <a:t> August 2024). </a:t>
            </a:r>
          </a:p>
          <a:p>
            <a:r>
              <a:rPr lang="en-AU" dirty="0"/>
              <a:t>Step three – All applicants will sit an interview with a SEAL teacher to determine suitability (to be held end of Term 3, beginning of Term 4)</a:t>
            </a:r>
          </a:p>
          <a:p>
            <a:r>
              <a:rPr lang="en-AU" dirty="0"/>
              <a:t>Step four – Students/parents are notified of whether they have been successful or unsuccessful – The class is formed for 2024 (parents are notified by mid Term 4)</a:t>
            </a:r>
          </a:p>
        </p:txBody>
      </p:sp>
    </p:spTree>
    <p:extLst>
      <p:ext uri="{BB962C8B-B14F-4D97-AF65-F5344CB8AC3E}">
        <p14:creationId xmlns:p14="http://schemas.microsoft.com/office/powerpoint/2010/main" val="3471074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Step one – Filling in the expression of interest form</a:t>
            </a:r>
          </a:p>
        </p:txBody>
      </p:sp>
      <p:sp>
        <p:nvSpPr>
          <p:cNvPr id="3" name="Content Placeholder 2"/>
          <p:cNvSpPr>
            <a:spLocks noGrp="1"/>
          </p:cNvSpPr>
          <p:nvPr>
            <p:ph idx="1"/>
          </p:nvPr>
        </p:nvSpPr>
        <p:spPr>
          <a:xfrm>
            <a:off x="1622855" y="2438399"/>
            <a:ext cx="10018713" cy="3622965"/>
          </a:xfrm>
        </p:spPr>
        <p:txBody>
          <a:bodyPr>
            <a:normAutofit/>
          </a:bodyPr>
          <a:lstStyle/>
          <a:p>
            <a:r>
              <a:rPr lang="en-AU" dirty="0"/>
              <a:t>The updated expression of interest form can be found on the Bass Coast College website. Please send completed forms to myself or Laura by 28</a:t>
            </a:r>
            <a:r>
              <a:rPr lang="en-AU" baseline="30000" dirty="0"/>
              <a:t>th</a:t>
            </a:r>
            <a:r>
              <a:rPr lang="en-AU" dirty="0"/>
              <a:t> June (last day of Term 2).</a:t>
            </a:r>
          </a:p>
        </p:txBody>
      </p:sp>
    </p:spTree>
    <p:extLst>
      <p:ext uri="{BB962C8B-B14F-4D97-AF65-F5344CB8AC3E}">
        <p14:creationId xmlns:p14="http://schemas.microsoft.com/office/powerpoint/2010/main" val="745730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Step two – Submitting additional information</a:t>
            </a:r>
          </a:p>
        </p:txBody>
      </p:sp>
      <p:sp>
        <p:nvSpPr>
          <p:cNvPr id="3" name="Content Placeholder 2"/>
          <p:cNvSpPr>
            <a:spLocks noGrp="1"/>
          </p:cNvSpPr>
          <p:nvPr>
            <p:ph idx="1"/>
          </p:nvPr>
        </p:nvSpPr>
        <p:spPr/>
        <p:txBody>
          <a:bodyPr>
            <a:normAutofit/>
          </a:bodyPr>
          <a:lstStyle/>
          <a:p>
            <a:r>
              <a:rPr lang="en-AU" dirty="0"/>
              <a:t>After the application forms have been submitted, we will send an email out asking for additional supporting information</a:t>
            </a:r>
          </a:p>
          <a:p>
            <a:r>
              <a:rPr lang="en-AU" dirty="0"/>
              <a:t>At this point in time, students can also send through any academic awards/certificates and/or an outline of the things that they have achieved while at Primary school. These results will be used throughout the application process to assess suitability for the program</a:t>
            </a:r>
          </a:p>
        </p:txBody>
      </p:sp>
    </p:spTree>
    <p:extLst>
      <p:ext uri="{BB962C8B-B14F-4D97-AF65-F5344CB8AC3E}">
        <p14:creationId xmlns:p14="http://schemas.microsoft.com/office/powerpoint/2010/main" val="2580682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Step three – Student undertakes the test</a:t>
            </a:r>
          </a:p>
        </p:txBody>
      </p:sp>
      <p:sp>
        <p:nvSpPr>
          <p:cNvPr id="3" name="Content Placeholder 2"/>
          <p:cNvSpPr>
            <a:spLocks noGrp="1"/>
          </p:cNvSpPr>
          <p:nvPr>
            <p:ph idx="1"/>
          </p:nvPr>
        </p:nvSpPr>
        <p:spPr>
          <a:xfrm>
            <a:off x="1484310" y="2265217"/>
            <a:ext cx="10018713" cy="4191001"/>
          </a:xfrm>
        </p:spPr>
        <p:txBody>
          <a:bodyPr>
            <a:normAutofit fontScale="92500" lnSpcReduction="10000"/>
          </a:bodyPr>
          <a:lstStyle/>
          <a:p>
            <a:r>
              <a:rPr lang="en-AU" dirty="0"/>
              <a:t>This test is split into three different parts – numeracy, reading comprehension and writing.</a:t>
            </a:r>
          </a:p>
          <a:p>
            <a:r>
              <a:rPr lang="en-AU" dirty="0"/>
              <a:t>The test is held at the campus that the student will attend (San Remo or Dudley).</a:t>
            </a:r>
          </a:p>
          <a:p>
            <a:r>
              <a:rPr lang="en-AU" dirty="0"/>
              <a:t>We will be sending an email out to all who apply to tell them the testing time and day. You will get at least two weeks’ notice of when the day is so that necessary arrangements can be made.</a:t>
            </a:r>
          </a:p>
          <a:p>
            <a:r>
              <a:rPr lang="en-AU" dirty="0"/>
              <a:t>There will be a follow up testing time and date in case of sickness, family holidays, etc.</a:t>
            </a:r>
          </a:p>
          <a:p>
            <a:r>
              <a:rPr lang="en-AU" b="1" dirty="0"/>
              <a:t>IMPORTANT- Please note that your child must be enrolled at Bass Coast College in order to sit the test for SEAL. This is government policy and not something we can make exceptions for.</a:t>
            </a:r>
          </a:p>
          <a:p>
            <a:endParaRPr lang="en-AU" dirty="0"/>
          </a:p>
        </p:txBody>
      </p:sp>
    </p:spTree>
    <p:extLst>
      <p:ext uri="{BB962C8B-B14F-4D97-AF65-F5344CB8AC3E}">
        <p14:creationId xmlns:p14="http://schemas.microsoft.com/office/powerpoint/2010/main" val="6277898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653EF01FD406C44A3175563ABC7A38E" ma:contentTypeVersion="0" ma:contentTypeDescription="Create a new document." ma:contentTypeScope="" ma:versionID="e0eb3c6a6360894bd0e98f84fbce697e">
  <xsd:schema xmlns:xsd="http://www.w3.org/2001/XMLSchema" xmlns:xs="http://www.w3.org/2001/XMLSchema" xmlns:p="http://schemas.microsoft.com/office/2006/metadata/properties" targetNamespace="http://schemas.microsoft.com/office/2006/metadata/properties" ma:root="true" ma:fieldsID="60daa9c6619a92eda99ef15cd472f1d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61D42F-E218-4F1C-9E3A-234C3FB799C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24DB8A3-6336-4C40-BE53-AF7732E4C3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4EDD691-B3EF-4170-B07C-B171A8C3FC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6912</TotalTime>
  <Words>1030</Words>
  <Application>Microsoft Office PowerPoint</Application>
  <PresentationFormat>Widescreen</PresentationFormat>
  <Paragraphs>47</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Corbel</vt:lpstr>
      <vt:lpstr>Parallax</vt:lpstr>
      <vt:lpstr>Bass Coast College SEAL Program – Application information 2024</vt:lpstr>
      <vt:lpstr>Welcome!</vt:lpstr>
      <vt:lpstr>What is SEAL and how does it work?</vt:lpstr>
      <vt:lpstr>The SEAL program – Through the year levels</vt:lpstr>
      <vt:lpstr>Is the SEAL program right for my child?</vt:lpstr>
      <vt:lpstr>The application process and timeline for 2024</vt:lpstr>
      <vt:lpstr>Step one – Filling in the expression of interest form</vt:lpstr>
      <vt:lpstr>Step two – Submitting additional information</vt:lpstr>
      <vt:lpstr>Step three – Student undertakes the test</vt:lpstr>
      <vt:lpstr>Step four – The interview process</vt:lpstr>
      <vt:lpstr>Step five – Applicants are notified and the class is formed</vt:lpstr>
      <vt:lpstr>Any further questions?</vt:lpstr>
    </vt:vector>
  </TitlesOfParts>
  <Company>Department of Education and Training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Wonthaggi Secondary College SEAL Program – Application information 2020</dc:title>
  <dc:creator>Nicholas Harrison</dc:creator>
  <cp:lastModifiedBy>Kenny, Lauren</cp:lastModifiedBy>
  <cp:revision>29</cp:revision>
  <dcterms:created xsi:type="dcterms:W3CDTF">2020-05-09T06:23:18Z</dcterms:created>
  <dcterms:modified xsi:type="dcterms:W3CDTF">2024-02-02T02:11:12Z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0x0101008653EF01FD406C44A3175563ABC7A38E</vt:lpwstr>
  </property>
</Properties>
</file>